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unknown"/>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34" d="100"/>
          <a:sy n="34" d="100"/>
        </p:scale>
        <p:origin x="-756" y="-78"/>
      </p:cViewPr>
      <p:guideLst>
        <p:guide orient="horz" pos="4320"/>
        <p:guide pos="76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spTree>
      <p:nvGrpSpPr>
        <p:cNvPr id="1" name=""/>
        <p:cNvGrpSpPr/>
        <p:nvPr/>
      </p:nvGrpSpPr>
      <p:grpSpPr>
        <a:xfrm>
          <a:off x="0" y="0"/>
          <a:ext cx="0" cy="0"/>
          <a:chOff x="0" y="0"/>
          <a:chExt cx="0" cy="0"/>
        </a:xfrm>
      </p:grpSpPr>
      <p:sp>
        <p:nvSpPr>
          <p:cNvPr id="11" name="Auteur et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Auteur et date</a:t>
            </a:r>
          </a:p>
        </p:txBody>
      </p:sp>
      <p:sp>
        <p:nvSpPr>
          <p:cNvPr id="12" name="Titre de la présentation"/>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Titre de la présentation</a:t>
            </a:r>
          </a:p>
        </p:txBody>
      </p:sp>
      <p:sp>
        <p:nvSpPr>
          <p:cNvPr id="13" name="Texte niveau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Sous-titre de la présentation</a:t>
            </a:r>
          </a:p>
          <a:p>
            <a:pPr lvl="1"/>
            <a:endParaRPr/>
          </a:p>
          <a:p>
            <a:pPr lvl="2"/>
            <a:endParaRPr/>
          </a:p>
          <a:p>
            <a:pPr lvl="3"/>
            <a:endParaRPr/>
          </a:p>
          <a:p>
            <a:pPr lvl="4"/>
            <a:endParaRPr/>
          </a:p>
        </p:txBody>
      </p:sp>
      <p:sp>
        <p:nvSpPr>
          <p:cNvPr id="14"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éclaration">
    <p:spTree>
      <p:nvGrpSpPr>
        <p:cNvPr id="1" name=""/>
        <p:cNvGrpSpPr/>
        <p:nvPr/>
      </p:nvGrpSpPr>
      <p:grpSpPr>
        <a:xfrm>
          <a:off x="0" y="0"/>
          <a:ext cx="0" cy="0"/>
          <a:chOff x="0" y="0"/>
          <a:chExt cx="0" cy="0"/>
        </a:xfrm>
      </p:grpSpPr>
      <p:sp>
        <p:nvSpPr>
          <p:cNvPr id="98" name="Texte niveau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Déclaration</a:t>
            </a:r>
          </a:p>
          <a:p>
            <a:pPr lvl="1"/>
            <a:endParaRPr/>
          </a:p>
          <a:p>
            <a:pPr lvl="2"/>
            <a:endParaRPr/>
          </a:p>
          <a:p>
            <a:pPr lvl="3"/>
            <a:endParaRPr/>
          </a:p>
          <a:p>
            <a:pPr lvl="4"/>
            <a:endParaRPr/>
          </a:p>
        </p:txBody>
      </p:sp>
      <p:sp>
        <p:nvSpPr>
          <p:cNvPr id="99"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ait important">
    <p:spTree>
      <p:nvGrpSpPr>
        <p:cNvPr id="1" name=""/>
        <p:cNvGrpSpPr/>
        <p:nvPr/>
      </p:nvGrpSpPr>
      <p:grpSpPr>
        <a:xfrm>
          <a:off x="0" y="0"/>
          <a:ext cx="0" cy="0"/>
          <a:chOff x="0" y="0"/>
          <a:chExt cx="0" cy="0"/>
        </a:xfrm>
      </p:grpSpPr>
      <p:sp>
        <p:nvSpPr>
          <p:cNvPr id="106" name="Texte niveau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100 %</a:t>
            </a:r>
          </a:p>
          <a:p>
            <a:pPr lvl="1"/>
            <a:endParaRPr/>
          </a:p>
          <a:p>
            <a:pPr lvl="2"/>
            <a:endParaRPr/>
          </a:p>
          <a:p>
            <a:pPr lvl="3"/>
            <a:endParaRPr/>
          </a:p>
          <a:p>
            <a:pPr lvl="4"/>
            <a:endParaRPr/>
          </a:p>
        </p:txBody>
      </p:sp>
      <p:sp>
        <p:nvSpPr>
          <p:cNvPr id="107" name="Données clés"/>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Données clés</a:t>
            </a:r>
          </a:p>
        </p:txBody>
      </p:sp>
      <p:sp>
        <p:nvSpPr>
          <p:cNvPr id="108"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Texte niveau 1…"/>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 Citation notable »</a:t>
            </a:r>
          </a:p>
          <a:p>
            <a:pPr lvl="1"/>
            <a:endParaRPr/>
          </a:p>
          <a:p>
            <a:pPr lvl="2"/>
            <a:endParaRPr/>
          </a:p>
          <a:p>
            <a:pPr lvl="3"/>
            <a:endParaRPr/>
          </a:p>
          <a:p>
            <a:pPr lvl="4"/>
            <a:endParaRPr/>
          </a:p>
        </p:txBody>
      </p:sp>
      <p:sp>
        <p:nvSpPr>
          <p:cNvPr id="117"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Numéro de diapositiv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42"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Titre de la présentation"/>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Titre de la présentation</a:t>
            </a:r>
          </a:p>
        </p:txBody>
      </p:sp>
      <p:sp>
        <p:nvSpPr>
          <p:cNvPr id="23" name="Auteur et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Auteur et date</a:t>
            </a:r>
          </a:p>
        </p:txBody>
      </p:sp>
      <p:sp>
        <p:nvSpPr>
          <p:cNvPr id="24" name="Texte niveau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Sous-titre de la présentation</a:t>
            </a:r>
          </a:p>
          <a:p>
            <a:pPr lvl="1"/>
            <a:endParaRPr/>
          </a:p>
          <a:p>
            <a:pPr lvl="2"/>
            <a:endParaRPr/>
          </a:p>
          <a:p>
            <a:pPr lvl="3"/>
            <a:endParaRPr/>
          </a:p>
          <a:p>
            <a:pPr lvl="4"/>
            <a:endParaRPr/>
          </a:p>
        </p:txBody>
      </p:sp>
      <p:sp>
        <p:nvSpPr>
          <p:cNvPr id="25"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utre titre et photo">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Titre de diapositive"/>
          <p:cNvSpPr txBox="1">
            <a:spLocks noGrp="1"/>
          </p:cNvSpPr>
          <p:nvPr>
            <p:ph type="title" hasCustomPrompt="1"/>
          </p:nvPr>
        </p:nvSpPr>
        <p:spPr>
          <a:xfrm>
            <a:off x="1206500" y="1270000"/>
            <a:ext cx="9779000" cy="5882273"/>
          </a:xfrm>
          <a:prstGeom prst="rect">
            <a:avLst/>
          </a:prstGeom>
        </p:spPr>
        <p:txBody>
          <a:bodyPr anchor="b"/>
          <a:lstStyle/>
          <a:p>
            <a:r>
              <a:t>Titre de diapositive</a:t>
            </a:r>
          </a:p>
        </p:txBody>
      </p:sp>
      <p:sp>
        <p:nvSpPr>
          <p:cNvPr id="34" name="Texte niveau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Sous-titre de diapositive</a:t>
            </a:r>
          </a:p>
          <a:p>
            <a:pPr lvl="1"/>
            <a:endParaRPr/>
          </a:p>
          <a:p>
            <a:pPr lvl="2"/>
            <a:endParaRPr/>
          </a:p>
          <a:p>
            <a:pPr lvl="3"/>
            <a:endParaRPr/>
          </a:p>
          <a:p>
            <a:pPr lvl="4"/>
            <a:endParaRPr/>
          </a:p>
        </p:txBody>
      </p:sp>
      <p:sp>
        <p:nvSpPr>
          <p:cNvPr id="35" name="Numéro de diapositiv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42" name="Titre de diapositive"/>
          <p:cNvSpPr txBox="1">
            <a:spLocks noGrp="1"/>
          </p:cNvSpPr>
          <p:nvPr>
            <p:ph type="title" hasCustomPrompt="1"/>
          </p:nvPr>
        </p:nvSpPr>
        <p:spPr>
          <a:prstGeom prst="rect">
            <a:avLst/>
          </a:prstGeom>
        </p:spPr>
        <p:txBody>
          <a:bodyPr/>
          <a:lstStyle/>
          <a:p>
            <a:r>
              <a:t>Titre de diapositive</a:t>
            </a:r>
          </a:p>
        </p:txBody>
      </p:sp>
      <p:sp>
        <p:nvSpPr>
          <p:cNvPr id="43" name="Sous-titre de diapositiv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diapositive</a:t>
            </a:r>
          </a:p>
        </p:txBody>
      </p:sp>
      <p:sp>
        <p:nvSpPr>
          <p:cNvPr id="44" name="Texte niveau 1…"/>
          <p:cNvSpPr txBox="1">
            <a:spLocks noGrp="1"/>
          </p:cNvSpPr>
          <p:nvPr>
            <p:ph type="body" idx="1" hasCustomPrompt="1"/>
          </p:nvPr>
        </p:nvSpPr>
        <p:spPr>
          <a:prstGeom prst="rect">
            <a:avLst/>
          </a:prstGeom>
        </p:spPr>
        <p:txBody>
          <a:bodyPr/>
          <a:lstStyle/>
          <a:p>
            <a:r>
              <a:t>Texte de puce de diapositive</a:t>
            </a:r>
          </a:p>
          <a:p>
            <a:pPr lvl="1"/>
            <a:endParaRPr/>
          </a:p>
          <a:p>
            <a:pPr lvl="2"/>
            <a:endParaRPr/>
          </a:p>
          <a:p>
            <a:pPr lvl="3"/>
            <a:endParaRPr/>
          </a:p>
          <a:p>
            <a:pPr lvl="4"/>
            <a:endParaRPr/>
          </a:p>
        </p:txBody>
      </p:sp>
      <p:sp>
        <p:nvSpPr>
          <p:cNvPr id="45"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52" name="Texte niveau 1…"/>
          <p:cNvSpPr txBox="1">
            <a:spLocks noGrp="1"/>
          </p:cNvSpPr>
          <p:nvPr>
            <p:ph type="body" idx="1" hasCustomPrompt="1"/>
          </p:nvPr>
        </p:nvSpPr>
        <p:spPr>
          <a:prstGeom prst="rect">
            <a:avLst/>
          </a:prstGeom>
        </p:spPr>
        <p:txBody>
          <a:bodyPr numCol="2" spcCol="1098550"/>
          <a:lstStyle/>
          <a:p>
            <a:r>
              <a:t>Texte de puce de diapositive</a:t>
            </a:r>
          </a:p>
          <a:p>
            <a:pPr lvl="1"/>
            <a:endParaRPr/>
          </a:p>
          <a:p>
            <a:pPr lvl="2"/>
            <a:endParaRPr/>
          </a:p>
          <a:p>
            <a:pPr lvl="3"/>
            <a:endParaRPr/>
          </a:p>
          <a:p>
            <a:pPr lvl="4"/>
            <a:endParaRPr/>
          </a:p>
        </p:txBody>
      </p:sp>
      <p:sp>
        <p:nvSpPr>
          <p:cNvPr id="53"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60" name="Sous-titre de diapositiv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diapositive</a:t>
            </a:r>
          </a:p>
        </p:txBody>
      </p:sp>
      <p:sp>
        <p:nvSpPr>
          <p:cNvPr id="61" name="Texte niveau 1…"/>
          <p:cNvSpPr txBox="1">
            <a:spLocks noGrp="1"/>
          </p:cNvSpPr>
          <p:nvPr>
            <p:ph type="body" sz="half" idx="1" hasCustomPrompt="1"/>
          </p:nvPr>
        </p:nvSpPr>
        <p:spPr>
          <a:xfrm>
            <a:off x="1206500" y="4248504"/>
            <a:ext cx="9779000" cy="8256630"/>
          </a:xfrm>
          <a:prstGeom prst="rect">
            <a:avLst/>
          </a:prstGeom>
        </p:spPr>
        <p:txBody>
          <a:bodyPr/>
          <a:lstStyle/>
          <a:p>
            <a:r>
              <a:t>Texte de puce de diapositive</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Titre de diapositive"/>
          <p:cNvSpPr txBox="1">
            <a:spLocks noGrp="1"/>
          </p:cNvSpPr>
          <p:nvPr>
            <p:ph type="title" hasCustomPrompt="1"/>
          </p:nvPr>
        </p:nvSpPr>
        <p:spPr>
          <a:xfrm>
            <a:off x="1206500" y="1079500"/>
            <a:ext cx="9779000" cy="1435100"/>
          </a:xfrm>
          <a:prstGeom prst="rect">
            <a:avLst/>
          </a:prstGeom>
        </p:spPr>
        <p:txBody>
          <a:bodyPr/>
          <a:lstStyle/>
          <a:p>
            <a:r>
              <a:t>Titre de diapositive</a:t>
            </a:r>
          </a:p>
        </p:txBody>
      </p:sp>
      <p:sp>
        <p:nvSpPr>
          <p:cNvPr id="64"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Titre de section"/>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Titre de section</a:t>
            </a:r>
          </a:p>
        </p:txBody>
      </p:sp>
      <p:sp>
        <p:nvSpPr>
          <p:cNvPr id="72" name="Numéro de diapositiv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re seulement">
    <p:spTree>
      <p:nvGrpSpPr>
        <p:cNvPr id="1" name=""/>
        <p:cNvGrpSpPr/>
        <p:nvPr/>
      </p:nvGrpSpPr>
      <p:grpSpPr>
        <a:xfrm>
          <a:off x="0" y="0"/>
          <a:ext cx="0" cy="0"/>
          <a:chOff x="0" y="0"/>
          <a:chExt cx="0" cy="0"/>
        </a:xfrm>
      </p:grpSpPr>
      <p:sp>
        <p:nvSpPr>
          <p:cNvPr id="79" name="Titre de diapositive"/>
          <p:cNvSpPr txBox="1">
            <a:spLocks noGrp="1"/>
          </p:cNvSpPr>
          <p:nvPr>
            <p:ph type="title" hasCustomPrompt="1"/>
          </p:nvPr>
        </p:nvSpPr>
        <p:spPr>
          <a:xfrm>
            <a:off x="1206500" y="1079500"/>
            <a:ext cx="21971000" cy="1434949"/>
          </a:xfrm>
          <a:prstGeom prst="rect">
            <a:avLst/>
          </a:prstGeom>
        </p:spPr>
        <p:txBody>
          <a:bodyPr/>
          <a:lstStyle/>
          <a:p>
            <a:r>
              <a:t>Titre de diapositive</a:t>
            </a:r>
          </a:p>
        </p:txBody>
      </p:sp>
      <p:sp>
        <p:nvSpPr>
          <p:cNvPr id="80" name="Sous-titre de diapositiv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diapositive</a:t>
            </a:r>
          </a:p>
        </p:txBody>
      </p:sp>
      <p:sp>
        <p:nvSpPr>
          <p:cNvPr id="81"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Ordre du jour">
    <p:spTree>
      <p:nvGrpSpPr>
        <p:cNvPr id="1" name=""/>
        <p:cNvGrpSpPr/>
        <p:nvPr/>
      </p:nvGrpSpPr>
      <p:grpSpPr>
        <a:xfrm>
          <a:off x="0" y="0"/>
          <a:ext cx="0" cy="0"/>
          <a:chOff x="0" y="0"/>
          <a:chExt cx="0" cy="0"/>
        </a:xfrm>
      </p:grpSpPr>
      <p:sp>
        <p:nvSpPr>
          <p:cNvPr id="88" name="Titre de l’ordre du jour"/>
          <p:cNvSpPr txBox="1">
            <a:spLocks noGrp="1"/>
          </p:cNvSpPr>
          <p:nvPr>
            <p:ph type="title" hasCustomPrompt="1"/>
          </p:nvPr>
        </p:nvSpPr>
        <p:spPr>
          <a:xfrm>
            <a:off x="1206500" y="1079500"/>
            <a:ext cx="21971000" cy="1435100"/>
          </a:xfrm>
          <a:prstGeom prst="rect">
            <a:avLst/>
          </a:prstGeom>
        </p:spPr>
        <p:txBody>
          <a:bodyPr/>
          <a:lstStyle/>
          <a:p>
            <a:r>
              <a:t>Titre de l’ordre du jour</a:t>
            </a:r>
          </a:p>
        </p:txBody>
      </p:sp>
      <p:sp>
        <p:nvSpPr>
          <p:cNvPr id="89" name="Sous-titre de l’ordre du jour"/>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l’ordre du jour</a:t>
            </a:r>
          </a:p>
        </p:txBody>
      </p:sp>
      <p:sp>
        <p:nvSpPr>
          <p:cNvPr id="90" name="Texte niveau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Rubriques de l’ordre du jour</a:t>
            </a:r>
          </a:p>
          <a:p>
            <a:pPr lvl="1"/>
            <a:endParaRPr/>
          </a:p>
          <a:p>
            <a:pPr lvl="2"/>
            <a:endParaRPr/>
          </a:p>
          <a:p>
            <a:pPr lvl="3"/>
            <a:endParaRPr/>
          </a:p>
          <a:p>
            <a:pPr lvl="4"/>
            <a:endParaRPr/>
          </a:p>
        </p:txBody>
      </p:sp>
      <p:sp>
        <p:nvSpPr>
          <p:cNvPr id="91" name="Numéro de diapositive"/>
          <p:cNvSpPr txBox="1">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re de diapositive"/>
          <p:cNvSpPr txBox="1">
            <a:spLocks noGrp="1"/>
          </p:cNvSpPr>
          <p:nvPr>
            <p:ph type="title"/>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Titre de diapositive</a:t>
            </a:r>
          </a:p>
        </p:txBody>
      </p:sp>
      <p:sp>
        <p:nvSpPr>
          <p:cNvPr id="3" name="Texte niveau 1…"/>
          <p:cNvSpPr txBox="1">
            <a:spLocks noGrp="1"/>
          </p:cNvSpPr>
          <p:nvPr>
            <p:ph type="body" idx="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Texte de puce de diapositive</a:t>
            </a:r>
          </a:p>
          <a:p>
            <a:pPr lvl="1"/>
            <a:endParaRPr/>
          </a:p>
          <a:p>
            <a:pPr lvl="2"/>
            <a:endParaRPr/>
          </a:p>
          <a:p>
            <a:pPr lvl="3"/>
            <a:endParaRPr/>
          </a:p>
          <a:p>
            <a:pPr lvl="4"/>
            <a:endParaRPr/>
          </a:p>
        </p:txBody>
      </p:sp>
      <p:sp>
        <p:nvSpPr>
          <p:cNvPr id="4" name="Numéro de diapositive"/>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rPr/>
              <a:pPr/>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4.mp4"/><Relationship Id="rId2" Type="http://schemas.openxmlformats.org/officeDocument/2006/relationships/slideLayout" Target="../slideLayouts/slideLayout4.xml"/><Relationship Id="rId1" Type="http://schemas.openxmlformats.org/officeDocument/2006/relationships/video" Target="NUL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microsoft.com/office/2007/relationships/media" Target="../media/media5.mp4"/><Relationship Id="rId2" Type="http://schemas.openxmlformats.org/officeDocument/2006/relationships/slideLayout" Target="../slideLayouts/slideLayout15.xml"/><Relationship Id="rId1" Type="http://schemas.openxmlformats.org/officeDocument/2006/relationships/video" Target="NULL"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4.xml"/><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slideLayout" Target="../slideLayouts/slideLayout4.xml"/><Relationship Id="rId1" Type="http://schemas.openxmlformats.org/officeDocument/2006/relationships/video" Target="NULL"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slideLayout" Target="../slideLayouts/slideLayout4.xml"/><Relationship Id="rId1" Type="http://schemas.openxmlformats.org/officeDocument/2006/relationships/video" Target="NULL"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Hélène Mazourine 2 Avril 2021"/>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Hélène Mazourine 2 Avril 2021</a:t>
            </a:r>
          </a:p>
        </p:txBody>
      </p:sp>
      <p:sp>
        <p:nvSpPr>
          <p:cNvPr id="152" name="Innovation Technologique"/>
          <p:cNvSpPr txBox="1">
            <a:spLocks noGrp="1"/>
          </p:cNvSpPr>
          <p:nvPr>
            <p:ph type="ctrTitle"/>
          </p:nvPr>
        </p:nvSpPr>
        <p:spPr>
          <a:prstGeom prst="rect">
            <a:avLst/>
          </a:prstGeom>
        </p:spPr>
        <p:txBody>
          <a:bodyPr/>
          <a:lstStyle/>
          <a:p>
            <a:r>
              <a:t>Innovation Technologique</a:t>
            </a:r>
          </a:p>
        </p:txBody>
      </p:sp>
      <p:sp>
        <p:nvSpPr>
          <p:cNvPr id="153" name="Quelques exemples du CES 2021"/>
          <p:cNvSpPr txBox="1">
            <a:spLocks noGrp="1"/>
          </p:cNvSpPr>
          <p:nvPr>
            <p:ph type="subTitle" sz="quarter" idx="1"/>
          </p:nvPr>
        </p:nvSpPr>
        <p:spPr>
          <a:prstGeom prst="rect">
            <a:avLst/>
          </a:prstGeom>
        </p:spPr>
        <p:txBody>
          <a:bodyPr/>
          <a:lstStyle/>
          <a:p>
            <a:r>
              <a:t>Quelques exemples du CES 2021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Introducing Perso- a 3-in-1 at-home personalized beauty device by L-Oréal.mp4" descr="Introducing Perso- a 3-in-1 at-home personalized beauty device by L-Oréal.mp4"/>
          <p:cNvPicPr>
            <a:picLocks/>
          </p:cNvPicPr>
          <p:nvPr>
            <a:videoFile r:link="rId1"/>
            <p:extLst>
              <p:ext uri="{DAA4B4D4-6D71-4841-9C94-3DE7FCFB9230}">
                <p14:media xmlns:p14="http://schemas.microsoft.com/office/powerpoint/2010/main" xmlns:a14="http://schemas.microsoft.com/office/drawing/2010/main" xmlns:m="http://schemas.openxmlformats.org/officeDocument/2006/math" xmlns="" r:embed="rId3"/>
              </p:ext>
            </p:extLst>
          </p:nvPr>
        </p:nvPicPr>
        <p:blipFill>
          <a:blip r:embed="rId4">
            <a:extLst/>
          </a:blip>
          <a:stretch>
            <a:fillRect/>
          </a:stretch>
        </p:blipFill>
        <p:spPr>
          <a:xfrm>
            <a:off x="3757395" y="1995808"/>
            <a:ext cx="16256001" cy="9144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84" fill="hold"/>
                                        <p:tgtEl>
                                          <p:spTgt spid="18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88"/>
                </p:tgtEl>
              </p:cMediaNode>
            </p:video>
            <p:seq concurrent="1" prevAc="none" nextAc="seek">
              <p:cTn id="8" restart="whenNotActive" fill="hold" evtFilter="cancelBubble" nodeType="interactiveSeq">
                <p:stCondLst>
                  <p:cond evt="onClick" delay="0">
                    <p:tgtEl>
                      <p:spTgt spid="18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8"/>
                                        </p:tgtEl>
                                      </p:cBhvr>
                                    </p:cmd>
                                  </p:childTnLst>
                                </p:cTn>
                              </p:par>
                            </p:childTnLst>
                          </p:cTn>
                        </p:par>
                      </p:childTnLst>
                    </p:cTn>
                  </p:par>
                </p:childTnLst>
              </p:cTn>
              <p:nextCondLst>
                <p:cond evt="onClick" delay="0">
                  <p:tgtEl>
                    <p:spTgt spid="18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Hub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Huby</a:t>
            </a:r>
          </a:p>
        </p:txBody>
      </p:sp>
      <p:sp>
        <p:nvSpPr>
          <p:cNvPr id="191" name="Et pour finir, un peu de mignonnerie!…"/>
          <p:cNvSpPr txBox="1">
            <a:spLocks noGrp="1"/>
          </p:cNvSpPr>
          <p:nvPr>
            <p:ph type="body" sz="half" idx="1"/>
          </p:nvPr>
        </p:nvSpPr>
        <p:spPr>
          <a:xfrm>
            <a:off x="1206500" y="3661678"/>
            <a:ext cx="9779000" cy="8256630"/>
          </a:xfrm>
          <a:prstGeom prst="rect">
            <a:avLst/>
          </a:prstGeom>
        </p:spPr>
        <p:txBody>
          <a:bodyPr/>
          <a:lstStyle/>
          <a:p>
            <a:r>
              <a:t>Et pour finir, un peu de mignonnerie! </a:t>
            </a:r>
          </a:p>
          <a:p>
            <a:r>
              <a:t>Ce robot n’était pas présenté au CES 2021, mais il est mignon…</a:t>
            </a:r>
          </a:p>
          <a:p>
            <a:r>
              <a:t>prix : 239 euros</a:t>
            </a:r>
          </a:p>
          <a:p>
            <a:pPr marL="0" indent="0">
              <a:buSzTx/>
              <a:buNone/>
              <a:defRPr sz="2900"/>
            </a:pPr>
            <a:endParaRPr/>
          </a:p>
          <a:p>
            <a:pPr marL="0" indent="0">
              <a:buSzTx/>
              <a:buNone/>
              <a:defRPr sz="2900"/>
            </a:pPr>
            <a:endParaRPr/>
          </a:p>
        </p:txBody>
      </p:sp>
      <p:sp>
        <p:nvSpPr>
          <p:cNvPr id="192" name="Ebo, l’ami des chats"/>
          <p:cNvSpPr txBox="1">
            <a:spLocks noGrp="1"/>
          </p:cNvSpPr>
          <p:nvPr>
            <p:ph type="title"/>
          </p:nvPr>
        </p:nvSpPr>
        <p:spPr>
          <a:prstGeom prst="rect">
            <a:avLst/>
          </a:prstGeom>
        </p:spPr>
        <p:txBody>
          <a:bodyPr/>
          <a:lstStyle>
            <a:lvl1pPr defTabSz="2365188">
              <a:defRPr sz="8245" spc="-164"/>
            </a:lvl1pPr>
          </a:lstStyle>
          <a:p>
            <a:r>
              <a:t>Ebo, l’ami des chats</a:t>
            </a:r>
          </a:p>
        </p:txBody>
      </p:sp>
      <p:pic>
        <p:nvPicPr>
          <p:cNvPr id="193" name="Capture d’écran 2021-04-01 à 22.01.53.png" descr="Capture d’écran 2021-04-01 à 22.01.53.png"/>
          <p:cNvPicPr>
            <a:picLocks noChangeAspect="1"/>
          </p:cNvPicPr>
          <p:nvPr/>
        </p:nvPicPr>
        <p:blipFill>
          <a:blip r:embed="rId2">
            <a:extLst/>
          </a:blip>
          <a:stretch>
            <a:fillRect/>
          </a:stretch>
        </p:blipFill>
        <p:spPr>
          <a:xfrm>
            <a:off x="16340210" y="5855120"/>
            <a:ext cx="6696908" cy="5802864"/>
          </a:xfrm>
          <a:prstGeom prst="rect">
            <a:avLst/>
          </a:prstGeom>
          <a:ln w="12700">
            <a:miter lim="400000"/>
          </a:ln>
        </p:spPr>
      </p:pic>
      <p:pic>
        <p:nvPicPr>
          <p:cNvPr id="194" name="Capture d’écran 2021-04-01 à 22.01.14.png" descr="Capture d’écran 2021-04-01 à 22.01.14.png"/>
          <p:cNvPicPr>
            <a:picLocks noChangeAspect="1"/>
          </p:cNvPicPr>
          <p:nvPr/>
        </p:nvPicPr>
        <p:blipFill>
          <a:blip r:embed="rId3">
            <a:extLst/>
          </a:blip>
          <a:stretch>
            <a:fillRect/>
          </a:stretch>
        </p:blipFill>
        <p:spPr>
          <a:xfrm>
            <a:off x="19516932" y="1312735"/>
            <a:ext cx="3492474" cy="3664411"/>
          </a:xfrm>
          <a:prstGeom prst="rect">
            <a:avLst/>
          </a:prstGeom>
          <a:ln w="12700">
            <a:miter lim="400000"/>
          </a:ln>
        </p:spPr>
      </p:pic>
      <p:pic>
        <p:nvPicPr>
          <p:cNvPr id="195" name="Capture d’écran 2021-04-01 à 22.03.51.png" descr="Capture d’écran 2021-04-01 à 22.03.51.png"/>
          <p:cNvPicPr>
            <a:picLocks noChangeAspect="1"/>
          </p:cNvPicPr>
          <p:nvPr/>
        </p:nvPicPr>
        <p:blipFill>
          <a:blip r:embed="rId4">
            <a:extLst/>
          </a:blip>
          <a:stretch>
            <a:fillRect/>
          </a:stretch>
        </p:blipFill>
        <p:spPr>
          <a:xfrm>
            <a:off x="10775086" y="6122794"/>
            <a:ext cx="5245061" cy="60371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Ebo - Le robot pour chat de compagnie.mp4" descr="Ebo - Le robot pour chat de compagnie.mp4"/>
          <p:cNvPicPr>
            <a:picLocks/>
          </p:cNvPicPr>
          <p:nvPr>
            <a:videoFile r:link="rId1"/>
            <p:extLst>
              <p:ext uri="{DAA4B4D4-6D71-4841-9C94-3DE7FCFB9230}">
                <p14:media xmlns:p14="http://schemas.microsoft.com/office/powerpoint/2010/main" xmlns:a14="http://schemas.microsoft.com/office/drawing/2010/main" xmlns:m="http://schemas.openxmlformats.org/officeDocument/2006/math" xmlns="" r:embed="rId3"/>
              </p:ext>
            </p:extLst>
          </p:nvPr>
        </p:nvPicPr>
        <p:blipFill>
          <a:blip r:embed="rId4">
            <a:extLst/>
          </a:blip>
          <a:stretch>
            <a:fillRect/>
          </a:stretch>
        </p:blipFill>
        <p:spPr>
          <a:xfrm>
            <a:off x="3783401" y="2286000"/>
            <a:ext cx="16256001" cy="9144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01" fill="hold"/>
                                        <p:tgtEl>
                                          <p:spTgt spid="19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97"/>
                </p:tgtEl>
              </p:cMediaNode>
            </p:video>
            <p:seq concurrent="1" prevAc="none" nextAc="seek">
              <p:cTn id="8" restart="whenNotActive" fill="hold" evtFilter="cancelBubble" nodeType="interactiveSeq">
                <p:stCondLst>
                  <p:cond evt="onClick" delay="0">
                    <p:tgtEl>
                      <p:spTgt spid="19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7"/>
                                        </p:tgtEl>
                                      </p:cBhvr>
                                    </p:cmd>
                                  </p:childTnLst>
                                </p:cTn>
                              </p:par>
                            </p:childTnLst>
                          </p:cTn>
                        </p:par>
                      </p:childTnLst>
                    </p:cTn>
                  </p:par>
                </p:childTnLst>
              </p:cTn>
              <p:nextCondLst>
                <p:cond evt="onClick" delay="0">
                  <p:tgtEl>
                    <p:spTgt spid="19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Merci beaucoup!"/>
          <p:cNvSpPr txBox="1">
            <a:spLocks noGrp="1"/>
          </p:cNvSpPr>
          <p:nvPr>
            <p:ph type="title"/>
          </p:nvPr>
        </p:nvSpPr>
        <p:spPr>
          <a:prstGeom prst="rect">
            <a:avLst/>
          </a:prstGeom>
        </p:spPr>
        <p:txBody>
          <a:bodyPr/>
          <a:lstStyle>
            <a:lvl1pPr algn="ctr"/>
          </a:lstStyle>
          <a:p>
            <a:r>
              <a:t>Merci beaucoup!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novation technologique"/>
          <p:cNvSpPr txBox="1">
            <a:spLocks noGrp="1"/>
          </p:cNvSpPr>
          <p:nvPr>
            <p:ph type="title"/>
          </p:nvPr>
        </p:nvSpPr>
        <p:spPr>
          <a:prstGeom prst="rect">
            <a:avLst/>
          </a:prstGeom>
        </p:spPr>
        <p:txBody>
          <a:bodyPr/>
          <a:lstStyle>
            <a:lvl1pPr defTabSz="1828754">
              <a:defRPr sz="8700" spc="-174"/>
            </a:lvl1pPr>
          </a:lstStyle>
          <a:p>
            <a:r>
              <a:t>Innovation technologique </a:t>
            </a:r>
          </a:p>
        </p:txBody>
      </p:sp>
      <p:sp>
        <p:nvSpPr>
          <p:cNvPr id="156" name="Quelques exemples du CES 2021"/>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Quelques exemples du CES 2021</a:t>
            </a:r>
          </a:p>
        </p:txBody>
      </p:sp>
      <p:sp>
        <p:nvSpPr>
          <p:cNvPr id="157" name="CES:…"/>
          <p:cNvSpPr txBox="1">
            <a:spLocks noGrp="1"/>
          </p:cNvSpPr>
          <p:nvPr>
            <p:ph type="body" idx="1"/>
          </p:nvPr>
        </p:nvSpPr>
        <p:spPr>
          <a:xfrm>
            <a:off x="1206500" y="3911786"/>
            <a:ext cx="21971000" cy="8256012"/>
          </a:xfrm>
          <a:prstGeom prst="rect">
            <a:avLst/>
          </a:prstGeom>
        </p:spPr>
        <p:txBody>
          <a:bodyPr/>
          <a:lstStyle/>
          <a:p>
            <a:pPr marL="0" indent="0" defTabSz="457200">
              <a:lnSpc>
                <a:spcPct val="100000"/>
              </a:lnSpc>
              <a:spcBef>
                <a:spcPts val="1200"/>
              </a:spcBef>
              <a:buSzTx/>
              <a:buNone/>
              <a:defRPr sz="2800"/>
            </a:pPr>
            <a:endParaRPr>
              <a:latin typeface="Times Roman"/>
              <a:ea typeface="Times Roman"/>
              <a:cs typeface="Times Roman"/>
              <a:sym typeface="Times Roman"/>
            </a:endParaRPr>
          </a:p>
          <a:p>
            <a:pPr marL="0" indent="0" defTabSz="457200">
              <a:lnSpc>
                <a:spcPct val="100000"/>
              </a:lnSpc>
              <a:spcBef>
                <a:spcPts val="1200"/>
              </a:spcBef>
              <a:buSzTx/>
              <a:buNone/>
              <a:defRPr sz="2800"/>
            </a:pPr>
            <a:r>
              <a:rPr sz="7000" u="sng">
                <a:latin typeface="Helvetica Neue Thin"/>
                <a:ea typeface="Helvetica Neue Thin"/>
                <a:cs typeface="Helvetica Neue Thin"/>
                <a:sym typeface="Helvetica Neue Thin"/>
              </a:rPr>
              <a:t>CES</a:t>
            </a:r>
            <a:r>
              <a:rPr sz="7000">
                <a:latin typeface="Helvetica Neue Thin"/>
                <a:ea typeface="Helvetica Neue Thin"/>
                <a:cs typeface="Helvetica Neue Thin"/>
                <a:sym typeface="Helvetica Neue Thin"/>
              </a:rPr>
              <a:t>:</a:t>
            </a:r>
            <a:r>
              <a:rPr sz="7000" b="1"/>
              <a:t> </a:t>
            </a:r>
          </a:p>
          <a:p>
            <a:pPr marL="0" indent="0" defTabSz="457200">
              <a:lnSpc>
                <a:spcPct val="100000"/>
              </a:lnSpc>
              <a:spcBef>
                <a:spcPts val="1200"/>
              </a:spcBef>
              <a:buSzTx/>
              <a:buNone/>
              <a:defRPr sz="2800"/>
            </a:pPr>
            <a:r>
              <a:rPr sz="3800"/>
              <a:t>Le </a:t>
            </a:r>
            <a:r>
              <a:rPr sz="3800" b="1"/>
              <a:t>Consumer Electronics Show </a:t>
            </a:r>
            <a:r>
              <a:rPr sz="3800"/>
              <a:t>est devenu le plus important salon consacré à l'innovation technologique en </a:t>
            </a:r>
            <a:r>
              <a:rPr sz="3800">
                <a:solidFill>
                  <a:srgbClr val="0645AD"/>
                </a:solidFill>
              </a:rPr>
              <a:t>électronique grand public</a:t>
            </a:r>
            <a:r>
              <a:rPr sz="3800"/>
              <a:t>. Il se tient annuellement début janvier à </a:t>
            </a:r>
            <a:r>
              <a:rPr sz="3800">
                <a:solidFill>
                  <a:srgbClr val="0645AD"/>
                </a:solidFill>
              </a:rPr>
              <a:t>Las</a:t>
            </a:r>
            <a:br>
              <a:rPr sz="3800">
                <a:solidFill>
                  <a:srgbClr val="0645AD"/>
                </a:solidFill>
              </a:rPr>
            </a:br>
            <a:r>
              <a:rPr sz="3800">
                <a:solidFill>
                  <a:srgbClr val="0645AD"/>
                </a:solidFill>
              </a:rPr>
              <a:t>Vegas </a:t>
            </a:r>
            <a:r>
              <a:rPr sz="3800"/>
              <a:t>dans le </a:t>
            </a:r>
            <a:r>
              <a:rPr sz="3800">
                <a:solidFill>
                  <a:srgbClr val="0645AD"/>
                </a:solidFill>
              </a:rPr>
              <a:t>Nevada </a:t>
            </a:r>
            <a:r>
              <a:rPr sz="3800"/>
              <a:t>et il est organisé par la Consumer Technology Association.</a:t>
            </a:r>
          </a:p>
          <a:p>
            <a:pPr marL="0" indent="0" defTabSz="457200">
              <a:lnSpc>
                <a:spcPct val="100000"/>
              </a:lnSpc>
              <a:spcBef>
                <a:spcPts val="1200"/>
              </a:spcBef>
              <a:buSzTx/>
              <a:buNone/>
              <a:defRPr sz="2800"/>
            </a:pPr>
            <a:endParaRPr sz="3800"/>
          </a:p>
          <a:p>
            <a:pPr marL="0" indent="0" defTabSz="457200">
              <a:lnSpc>
                <a:spcPct val="100000"/>
              </a:lnSpc>
              <a:spcBef>
                <a:spcPts val="1200"/>
              </a:spcBef>
              <a:buSzTx/>
              <a:buNone/>
              <a:defRPr sz="2800"/>
            </a:pPr>
            <a:endParaRPr sz="3800"/>
          </a:p>
          <a:p>
            <a:pPr marL="0" indent="0" defTabSz="457200">
              <a:lnSpc>
                <a:spcPct val="100000"/>
              </a:lnSpc>
              <a:spcBef>
                <a:spcPts val="1200"/>
              </a:spcBef>
              <a:buSzTx/>
              <a:buNone/>
              <a:defRPr sz="2800"/>
            </a:pPr>
            <a:r>
              <a:rPr sz="3800"/>
              <a:t>Cette année, le salon était 100% virtuel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he ultimate FFp2 mask from Razer"/>
          <p:cNvSpPr txBox="1">
            <a:spLocks noGrp="1"/>
          </p:cNvSpPr>
          <p:nvPr>
            <p:ph type="body" idx="21"/>
          </p:nvPr>
        </p:nvSpPr>
        <p:spPr>
          <a:xfrm>
            <a:off x="1711577" y="1839825"/>
            <a:ext cx="9779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4300"/>
            </a:lvl1pPr>
          </a:lstStyle>
          <a:p>
            <a:r>
              <a:t>The ultimate FFp2 mask from Razer</a:t>
            </a:r>
          </a:p>
        </p:txBody>
      </p:sp>
      <p:sp>
        <p:nvSpPr>
          <p:cNvPr id="160" name="Masque avec une visière transparente pour rendre visible le visage, en matière recyclable.…"/>
          <p:cNvSpPr txBox="1">
            <a:spLocks noGrp="1"/>
          </p:cNvSpPr>
          <p:nvPr>
            <p:ph type="body" sz="half" idx="1"/>
          </p:nvPr>
        </p:nvSpPr>
        <p:spPr>
          <a:xfrm>
            <a:off x="1711577" y="2985811"/>
            <a:ext cx="9779001" cy="8822774"/>
          </a:xfrm>
          <a:prstGeom prst="rect">
            <a:avLst/>
          </a:prstGeom>
        </p:spPr>
        <p:txBody>
          <a:bodyPr/>
          <a:lstStyle/>
          <a:p>
            <a:pPr marL="381000" indent="-381000" defTabSz="457200">
              <a:lnSpc>
                <a:spcPct val="100000"/>
              </a:lnSpc>
              <a:spcBef>
                <a:spcPts val="1200"/>
              </a:spcBef>
              <a:defRPr sz="3000">
                <a:latin typeface="Helvetica"/>
                <a:ea typeface="Helvetica"/>
                <a:cs typeface="Helvetica"/>
                <a:sym typeface="Helvetica"/>
              </a:defRPr>
            </a:pPr>
            <a:r>
              <a:t>Masque avec une visière transparente pour rendre visible le visage, en matière recyclable.</a:t>
            </a:r>
          </a:p>
          <a:p>
            <a:pPr marL="381000" indent="-381000" defTabSz="457200">
              <a:lnSpc>
                <a:spcPct val="100000"/>
              </a:lnSpc>
              <a:spcBef>
                <a:spcPts val="1200"/>
              </a:spcBef>
              <a:defRPr sz="3000">
                <a:latin typeface="Helvetica"/>
                <a:ea typeface="Helvetica"/>
                <a:cs typeface="Helvetica"/>
                <a:sym typeface="Helvetica"/>
              </a:defRPr>
            </a:pPr>
            <a:r>
              <a:t>2 ventilateurs qui permettent d’évacuer la buée avec philtres FFp2 purificateurs d’air</a:t>
            </a:r>
          </a:p>
          <a:p>
            <a:pPr marL="381000" indent="-381000" defTabSz="457200">
              <a:lnSpc>
                <a:spcPct val="100000"/>
              </a:lnSpc>
              <a:spcBef>
                <a:spcPts val="1200"/>
              </a:spcBef>
              <a:defRPr sz="3000">
                <a:latin typeface="Helvetica"/>
                <a:ea typeface="Helvetica"/>
                <a:cs typeface="Helvetica"/>
                <a:sym typeface="Helvetica"/>
              </a:defRPr>
            </a:pPr>
            <a:r>
              <a:t>Les ventilateurs sont cerclés de LED Chroma RGB offrant des millions de couleurs, pour le style et pour que le visage reste visible par faible luminosité (afin d’aider les malentendants qui lisent sur les lèvres)</a:t>
            </a:r>
          </a:p>
          <a:p>
            <a:pPr marL="381000" indent="-381000" defTabSz="457200">
              <a:lnSpc>
                <a:spcPct val="100000"/>
              </a:lnSpc>
              <a:spcBef>
                <a:spcPts val="1200"/>
              </a:spcBef>
              <a:defRPr sz="3000">
                <a:latin typeface="Helvetica"/>
                <a:ea typeface="Helvetica"/>
                <a:cs typeface="Helvetica"/>
                <a:sym typeface="Helvetica"/>
              </a:defRPr>
            </a:pPr>
            <a:r>
              <a:t>il est aussi doté d’un système de micros et d’un petit amplificateur pour améliorer le son de la voix </a:t>
            </a:r>
          </a:p>
          <a:p>
            <a:pPr marL="381000" indent="-381000" defTabSz="457200">
              <a:lnSpc>
                <a:spcPct val="100000"/>
              </a:lnSpc>
              <a:spcBef>
                <a:spcPts val="1200"/>
              </a:spcBef>
              <a:defRPr sz="3000">
                <a:latin typeface="Helvetica"/>
                <a:ea typeface="Helvetica"/>
                <a:cs typeface="Helvetica"/>
                <a:sym typeface="Helvetica"/>
              </a:defRPr>
            </a:pPr>
            <a:r>
              <a:t>Il est fourni avec un boitier qui permet de le recharger sans fil, et est doté de lampes UV pour stériliser le masque pendant qu’il charge.</a:t>
            </a:r>
          </a:p>
          <a:p>
            <a:pPr marL="0" indent="0" defTabSz="457200">
              <a:lnSpc>
                <a:spcPct val="100000"/>
              </a:lnSpc>
              <a:spcBef>
                <a:spcPts val="1200"/>
              </a:spcBef>
              <a:buSzTx/>
              <a:buNone/>
              <a:defRPr sz="3000">
                <a:latin typeface="Helvetica"/>
                <a:ea typeface="Helvetica"/>
                <a:cs typeface="Helvetica"/>
                <a:sym typeface="Helvetica"/>
              </a:defRPr>
            </a:pPr>
            <a:r>
              <a:t> </a:t>
            </a:r>
          </a:p>
          <a:p>
            <a:pPr marL="0" indent="0" defTabSz="457200">
              <a:lnSpc>
                <a:spcPct val="100000"/>
              </a:lnSpc>
              <a:spcBef>
                <a:spcPts val="1200"/>
              </a:spcBef>
              <a:buSzTx/>
              <a:buNone/>
              <a:defRPr sz="3000">
                <a:latin typeface="Helvetica"/>
                <a:ea typeface="Helvetica"/>
                <a:cs typeface="Helvetica"/>
                <a:sym typeface="Helvetica"/>
              </a:defRPr>
            </a:pPr>
            <a:r>
              <a:t>Ce masque devrait être commercialisé en Avril 2021, son prix n’a pas encore été communiqué</a:t>
            </a:r>
          </a:p>
        </p:txBody>
      </p:sp>
      <p:sp>
        <p:nvSpPr>
          <p:cNvPr id="161" name="The Hazel project"/>
          <p:cNvSpPr txBox="1">
            <a:spLocks noGrp="1"/>
          </p:cNvSpPr>
          <p:nvPr>
            <p:ph type="title"/>
          </p:nvPr>
        </p:nvSpPr>
        <p:spPr>
          <a:xfrm>
            <a:off x="1711577" y="546363"/>
            <a:ext cx="9779001" cy="1435101"/>
          </a:xfrm>
          <a:prstGeom prst="rect">
            <a:avLst/>
          </a:prstGeom>
        </p:spPr>
        <p:txBody>
          <a:bodyPr/>
          <a:lstStyle/>
          <a:p>
            <a:r>
              <a:t>The Hazel project</a:t>
            </a:r>
          </a:p>
        </p:txBody>
      </p:sp>
      <p:pic>
        <p:nvPicPr>
          <p:cNvPr id="162" name="Capture d’écran 2021-04-01 à 17.16.26.png" descr="Capture d’écran 2021-04-01 à 17.16.26.png"/>
          <p:cNvPicPr>
            <a:picLocks noChangeAspect="1"/>
          </p:cNvPicPr>
          <p:nvPr/>
        </p:nvPicPr>
        <p:blipFill>
          <a:blip r:embed="rId2">
            <a:extLst/>
          </a:blip>
          <a:stretch>
            <a:fillRect/>
          </a:stretch>
        </p:blipFill>
        <p:spPr>
          <a:xfrm>
            <a:off x="14430588" y="6468926"/>
            <a:ext cx="8974661" cy="5996301"/>
          </a:xfrm>
          <a:prstGeom prst="rect">
            <a:avLst/>
          </a:prstGeom>
          <a:ln w="12700">
            <a:miter lim="400000"/>
          </a:ln>
        </p:spPr>
      </p:pic>
      <p:pic>
        <p:nvPicPr>
          <p:cNvPr id="163" name="Capture d’écran 2021-03-29 à 22.19.00.png" descr="Capture d’écran 2021-03-29 à 22.19.00.png"/>
          <p:cNvPicPr>
            <a:picLocks noChangeAspect="1"/>
          </p:cNvPicPr>
          <p:nvPr/>
        </p:nvPicPr>
        <p:blipFill>
          <a:blip r:embed="rId3">
            <a:extLst/>
          </a:blip>
          <a:stretch>
            <a:fillRect/>
          </a:stretch>
        </p:blipFill>
        <p:spPr>
          <a:xfrm>
            <a:off x="18885436" y="755228"/>
            <a:ext cx="4470401" cy="54610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amsung"/>
          <p:cNvSpPr txBox="1">
            <a:spLocks noGrp="1"/>
          </p:cNvSpPr>
          <p:nvPr>
            <p:ph type="body" idx="21"/>
          </p:nvPr>
        </p:nvSpPr>
        <p:spPr>
          <a:xfrm>
            <a:off x="14351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Samsung</a:t>
            </a:r>
          </a:p>
        </p:txBody>
      </p:sp>
      <p:sp>
        <p:nvSpPr>
          <p:cNvPr id="166" name="Cette année Samsung a présenté 3 robots, un assistant personnel roulant, un aspirateur intelligent et Bot Andy: un veritable valet personnel capable de faire le ménage et de faire le service dans la maison.…"/>
          <p:cNvSpPr txBox="1">
            <a:spLocks noGrp="1"/>
          </p:cNvSpPr>
          <p:nvPr>
            <p:ph type="body" sz="half" idx="1"/>
          </p:nvPr>
        </p:nvSpPr>
        <p:spPr>
          <a:xfrm>
            <a:off x="1435100" y="3715104"/>
            <a:ext cx="9779000" cy="8895018"/>
          </a:xfrm>
          <a:prstGeom prst="rect">
            <a:avLst/>
          </a:prstGeom>
        </p:spPr>
        <p:txBody>
          <a:bodyPr/>
          <a:lstStyle/>
          <a:p>
            <a:pPr marL="0" indent="0" defTabSz="1560536">
              <a:spcBef>
                <a:spcPts val="2800"/>
              </a:spcBef>
              <a:buSzTx/>
              <a:buNone/>
              <a:defRPr sz="2624"/>
            </a:pPr>
            <a:r>
              <a:t>Cette année Samsung a présenté 3 robots, un assistant personnel roulant, un aspirateur intelligent et Bot Andy: un veritable valet personnel capable de faire le ménage et de faire le service dans la maison.</a:t>
            </a:r>
          </a:p>
          <a:p>
            <a:pPr marL="0" indent="0" defTabSz="1560536">
              <a:spcBef>
                <a:spcPts val="2800"/>
              </a:spcBef>
              <a:buSzTx/>
              <a:buNone/>
              <a:defRPr sz="2559"/>
            </a:pPr>
            <a:endParaRPr/>
          </a:p>
          <a:p>
            <a:pPr marL="0" indent="0" defTabSz="292607">
              <a:lnSpc>
                <a:spcPct val="100000"/>
              </a:lnSpc>
              <a:spcBef>
                <a:spcPts val="700"/>
              </a:spcBef>
              <a:buSzTx/>
              <a:buNone/>
              <a:defRPr sz="2559"/>
            </a:pPr>
            <a:r>
              <a:t>L'appareil utilise l'intelligence artificielle pour reconnaître la forme et la matière des objets afin de les manipuler correctement (peut reconnaitre la porcelaine, le cristal etc...) Il est capable de remplir le lave-vaisselle, mettre la table, ranger le linge sale, verser un verre de vin ou encore ranger les courses. </a:t>
            </a:r>
          </a:p>
          <a:p>
            <a:pPr marL="0" indent="0" defTabSz="292607">
              <a:lnSpc>
                <a:spcPct val="100000"/>
              </a:lnSpc>
              <a:spcBef>
                <a:spcPts val="700"/>
              </a:spcBef>
              <a:buSzTx/>
              <a:buNone/>
              <a:defRPr sz="2559"/>
            </a:pPr>
            <a:endParaRPr/>
          </a:p>
          <a:p>
            <a:pPr marL="0" indent="0" defTabSz="292607">
              <a:lnSpc>
                <a:spcPct val="100000"/>
              </a:lnSpc>
              <a:spcBef>
                <a:spcPts val="700"/>
              </a:spcBef>
              <a:buSzTx/>
              <a:buNone/>
              <a:defRPr sz="2559"/>
            </a:pPr>
            <a:r>
              <a:t>Samsung Bot Handy est encore en développement, et la firme n'a annoncé aucune date de sortie éventuelle.</a:t>
            </a:r>
          </a:p>
          <a:p>
            <a:pPr marL="0" indent="0" defTabSz="292607">
              <a:lnSpc>
                <a:spcPct val="100000"/>
              </a:lnSpc>
              <a:spcBef>
                <a:spcPts val="700"/>
              </a:spcBef>
              <a:buSzTx/>
              <a:buNone/>
              <a:defRPr sz="2368"/>
            </a:pPr>
            <a:endParaRPr/>
          </a:p>
          <a:p>
            <a:pPr marL="0" indent="0" defTabSz="292607">
              <a:lnSpc>
                <a:spcPct val="100000"/>
              </a:lnSpc>
              <a:spcBef>
                <a:spcPts val="0"/>
              </a:spcBef>
              <a:buSzTx/>
              <a:buNone/>
              <a:defRPr sz="2368">
                <a:latin typeface="Times Roman"/>
                <a:ea typeface="Times Roman"/>
                <a:cs typeface="Times Roman"/>
                <a:sym typeface="Times Roman"/>
              </a:defRPr>
            </a:pPr>
            <a:endParaRPr/>
          </a:p>
          <a:p>
            <a:pPr marL="0" indent="0" defTabSz="292607">
              <a:lnSpc>
                <a:spcPct val="100000"/>
              </a:lnSpc>
              <a:spcBef>
                <a:spcPts val="700"/>
              </a:spcBef>
              <a:buSzTx/>
              <a:buNone/>
              <a:defRPr sz="2368"/>
            </a:pPr>
            <a:endParaRPr/>
          </a:p>
          <a:p>
            <a:pPr marL="0" indent="0" defTabSz="292607">
              <a:lnSpc>
                <a:spcPct val="100000"/>
              </a:lnSpc>
              <a:spcBef>
                <a:spcPts val="700"/>
              </a:spcBef>
              <a:buSzTx/>
              <a:buNone/>
              <a:defRPr sz="2368">
                <a:latin typeface="Helvetica"/>
                <a:ea typeface="Helvetica"/>
                <a:cs typeface="Helvetica"/>
                <a:sym typeface="Helvetica"/>
              </a:defRPr>
            </a:pPr>
            <a:endParaRPr>
              <a:latin typeface="Times Roman"/>
              <a:ea typeface="Times Roman"/>
              <a:cs typeface="Times Roman"/>
              <a:sym typeface="Times Roman"/>
            </a:endParaRPr>
          </a:p>
          <a:p>
            <a:pPr marL="0" indent="0" defTabSz="292607">
              <a:lnSpc>
                <a:spcPct val="100000"/>
              </a:lnSpc>
              <a:spcBef>
                <a:spcPts val="700"/>
              </a:spcBef>
              <a:buSzTx/>
              <a:buNone/>
              <a:defRPr sz="2368"/>
            </a:pPr>
            <a:r>
              <a:t> </a:t>
            </a:r>
            <a:endParaRPr>
              <a:latin typeface="Times Roman"/>
              <a:ea typeface="Times Roman"/>
              <a:cs typeface="Times Roman"/>
              <a:sym typeface="Times Roman"/>
            </a:endParaRPr>
          </a:p>
          <a:p>
            <a:pPr marL="0" indent="0" defTabSz="292607">
              <a:lnSpc>
                <a:spcPct val="100000"/>
              </a:lnSpc>
              <a:spcBef>
                <a:spcPts val="700"/>
              </a:spcBef>
              <a:buSzTx/>
              <a:buNone/>
              <a:defRPr sz="2559"/>
            </a:pPr>
            <a:endParaRPr/>
          </a:p>
        </p:txBody>
      </p:sp>
      <p:sp>
        <p:nvSpPr>
          <p:cNvPr id="167" name="Bot Andy"/>
          <p:cNvSpPr txBox="1">
            <a:spLocks noGrp="1"/>
          </p:cNvSpPr>
          <p:nvPr>
            <p:ph type="title"/>
          </p:nvPr>
        </p:nvSpPr>
        <p:spPr>
          <a:xfrm>
            <a:off x="1435100" y="1074605"/>
            <a:ext cx="9779000" cy="1435101"/>
          </a:xfrm>
          <a:prstGeom prst="rect">
            <a:avLst/>
          </a:prstGeom>
        </p:spPr>
        <p:txBody>
          <a:bodyPr/>
          <a:lstStyle/>
          <a:p>
            <a:r>
              <a:t>Bot Andy</a:t>
            </a:r>
          </a:p>
        </p:txBody>
      </p:sp>
      <p:pic>
        <p:nvPicPr>
          <p:cNvPr id="168" name="Capture d’écran 2021-04-01 à 18.20.40.png" descr="Capture d’écran 2021-04-01 à 18.20.40.png"/>
          <p:cNvPicPr>
            <a:picLocks noChangeAspect="1"/>
          </p:cNvPicPr>
          <p:nvPr/>
        </p:nvPicPr>
        <p:blipFill>
          <a:blip r:embed="rId2">
            <a:extLst/>
          </a:blip>
          <a:stretch>
            <a:fillRect/>
          </a:stretch>
        </p:blipFill>
        <p:spPr>
          <a:xfrm>
            <a:off x="12176431" y="3854817"/>
            <a:ext cx="11772184" cy="6835462"/>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Samsung Bot Handy.mp4" descr="Samsung Bot Handy.mp4"/>
          <p:cNvPicPr>
            <a:picLocks/>
          </p:cNvPicPr>
          <p:nvPr>
            <a:videoFile r:link="rId1"/>
            <p:extLst>
              <p:ext uri="{DAA4B4D4-6D71-4841-9C94-3DE7FCFB9230}">
                <p14:media xmlns:p14="http://schemas.microsoft.com/office/powerpoint/2010/main" xmlns:a14="http://schemas.microsoft.com/office/drawing/2010/main" xmlns:m="http://schemas.openxmlformats.org/officeDocument/2006/math" xmlns="" r:embed="rId3"/>
              </p:ext>
            </p:extLst>
          </p:nvPr>
        </p:nvPicPr>
        <p:blipFill>
          <a:blip r:embed="rId4">
            <a:extLst/>
          </a:blip>
          <a:stretch>
            <a:fillRect/>
          </a:stretch>
        </p:blipFill>
        <p:spPr>
          <a:xfrm>
            <a:off x="4064000" y="2286000"/>
            <a:ext cx="16256000" cy="9144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80"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70"/>
                </p:tgtEl>
              </p:cMediaNode>
            </p:video>
            <p:seq concurrent="1" prevAc="none" nextAc="seek">
              <p:cTn id="8" restart="whenNotActive" fill="hold" evtFilter="cancelBubble" nodeType="interactiveSeq">
                <p:stCondLst>
                  <p:cond evt="onClick" delay="0">
                    <p:tgtEl>
                      <p:spTgt spid="17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0"/>
                                        </p:tgtEl>
                                      </p:cBhvr>
                                    </p:cmd>
                                  </p:childTnLst>
                                </p:cTn>
                              </p:par>
                            </p:childTnLst>
                          </p:cTn>
                        </p:par>
                      </p:childTnLst>
                    </p:cTn>
                  </p:par>
                </p:childTnLst>
              </p:cTn>
              <p:nextCondLst>
                <p:cond evt="onClick" delay="0">
                  <p:tgtEl>
                    <p:spTgt spid="17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rebo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Morebot</a:t>
            </a:r>
          </a:p>
        </p:txBody>
      </p:sp>
      <p:sp>
        <p:nvSpPr>
          <p:cNvPr id="173" name="Moorebot Scout, un robot autonome, doté d'intelligence artificielle, qui “permet de surveiller, de découvrir et d'explorer la maison ».…"/>
          <p:cNvSpPr txBox="1">
            <a:spLocks noGrp="1"/>
          </p:cNvSpPr>
          <p:nvPr>
            <p:ph type="body" sz="half" idx="1"/>
          </p:nvPr>
        </p:nvSpPr>
        <p:spPr>
          <a:xfrm>
            <a:off x="1206500" y="3759048"/>
            <a:ext cx="9779000" cy="9128164"/>
          </a:xfrm>
          <a:prstGeom prst="rect">
            <a:avLst/>
          </a:prstGeom>
        </p:spPr>
        <p:txBody>
          <a:bodyPr/>
          <a:lstStyle/>
          <a:p>
            <a:pPr marL="0" indent="0" defTabSz="237743">
              <a:lnSpc>
                <a:spcPct val="100000"/>
              </a:lnSpc>
              <a:spcBef>
                <a:spcPts val="600"/>
              </a:spcBef>
              <a:buSzTx/>
              <a:buNone/>
              <a:defRPr sz="2080">
                <a:solidFill>
                  <a:srgbClr val="333333"/>
                </a:solidFill>
              </a:defRPr>
            </a:pPr>
            <a:r>
              <a:t>Moorebot Scout, un robot autonome, doté d'intelligence artificielle, qui “permet de surveiller, de découvrir et d'explorer la maison ». </a:t>
            </a:r>
          </a:p>
          <a:p>
            <a:pPr marL="0" indent="0" defTabSz="237743">
              <a:lnSpc>
                <a:spcPct val="100000"/>
              </a:lnSpc>
              <a:spcBef>
                <a:spcPts val="600"/>
              </a:spcBef>
              <a:buSzTx/>
              <a:buNone/>
              <a:defRPr sz="2080">
                <a:solidFill>
                  <a:srgbClr val="333333"/>
                </a:solidFill>
              </a:defRPr>
            </a:pPr>
            <a:r>
              <a:t>De petite taille et doté d’une camera nocturne, le robot peut être guidé à distance dans tous les espaces de la maison.</a:t>
            </a:r>
          </a:p>
          <a:p>
            <a:pPr marL="0" indent="0" defTabSz="237743">
              <a:lnSpc>
                <a:spcPct val="100000"/>
              </a:lnSpc>
              <a:spcBef>
                <a:spcPts val="600"/>
              </a:spcBef>
              <a:buSzTx/>
              <a:buNone/>
              <a:defRPr sz="2080">
                <a:solidFill>
                  <a:srgbClr val="333333"/>
                </a:solidFill>
              </a:defRPr>
            </a:pPr>
            <a:endParaRPr/>
          </a:p>
          <a:p>
            <a:pPr marL="0" indent="0" defTabSz="237743">
              <a:lnSpc>
                <a:spcPct val="100000"/>
              </a:lnSpc>
              <a:spcBef>
                <a:spcPts val="600"/>
              </a:spcBef>
              <a:buSzTx/>
              <a:buNone/>
              <a:defRPr sz="2080">
                <a:solidFill>
                  <a:srgbClr val="333333"/>
                </a:solidFill>
              </a:defRPr>
            </a:pPr>
            <a:r>
              <a:t>La conception permet aux utilisateurs, enfants et adultes, sans formation informatique nécessaire, de créer leurs propres applications. En utilisant Scratch, un langage de programmation visuel basé sur des blocs, que beaucoup de collégiens apprennent aujourd'hui à maitriser, de nouvelles fonctionnalités peuvent être facilement créées. </a:t>
            </a:r>
          </a:p>
          <a:p>
            <a:pPr marL="0" indent="0" defTabSz="237743">
              <a:lnSpc>
                <a:spcPct val="100000"/>
              </a:lnSpc>
              <a:spcBef>
                <a:spcPts val="600"/>
              </a:spcBef>
              <a:buSzTx/>
              <a:buNone/>
              <a:defRPr sz="2080">
                <a:solidFill>
                  <a:srgbClr val="333333"/>
                </a:solidFill>
              </a:defRPr>
            </a:pPr>
            <a:endParaRPr/>
          </a:p>
          <a:p>
            <a:pPr marL="0" indent="0" defTabSz="237743">
              <a:lnSpc>
                <a:spcPct val="100000"/>
              </a:lnSpc>
              <a:spcBef>
                <a:spcPts val="600"/>
              </a:spcBef>
              <a:buSzTx/>
              <a:buNone/>
              <a:defRPr sz="2080">
                <a:solidFill>
                  <a:srgbClr val="333333"/>
                </a:solidFill>
              </a:defRPr>
            </a:pPr>
            <a:r>
              <a:t>Le Moorebot Scout fournit également un code source ouvert, permettant aux programmeurs de développer et de mettre en œuvre des fonctions d'IA plus sophistiquées. Il est même possible de concevoir et d'imprimer en 3D des outils d'extension qui peuvent être attachés à Scout, comme des bras robotisés, un tueur de germes à UV, un distributeur de friandises pour animaux etc…</a:t>
            </a:r>
          </a:p>
          <a:p>
            <a:pPr marL="0" indent="0" defTabSz="237743">
              <a:lnSpc>
                <a:spcPct val="100000"/>
              </a:lnSpc>
              <a:spcBef>
                <a:spcPts val="600"/>
              </a:spcBef>
              <a:buSzTx/>
              <a:buNone/>
              <a:defRPr sz="2080">
                <a:solidFill>
                  <a:srgbClr val="333333"/>
                </a:solidFill>
              </a:defRPr>
            </a:pPr>
            <a:endParaRPr/>
          </a:p>
          <a:p>
            <a:pPr marL="0" indent="0" defTabSz="237743">
              <a:lnSpc>
                <a:spcPct val="100000"/>
              </a:lnSpc>
              <a:spcBef>
                <a:spcPts val="600"/>
              </a:spcBef>
              <a:buSzTx/>
              <a:buNone/>
              <a:defRPr sz="2080">
                <a:solidFill>
                  <a:srgbClr val="333333"/>
                </a:solidFill>
              </a:defRPr>
            </a:pPr>
            <a:r>
              <a:t>Le petit robot Moorebot Scout sera disponible à la vente au prix de 149 dollars sur Amazon et sur le site web de Moorebot en avril 2021. </a:t>
            </a:r>
          </a:p>
          <a:p>
            <a:pPr marL="0" indent="0" defTabSz="237743">
              <a:lnSpc>
                <a:spcPct val="100000"/>
              </a:lnSpc>
              <a:spcBef>
                <a:spcPts val="600"/>
              </a:spcBef>
              <a:buSzTx/>
              <a:buNone/>
              <a:defRPr sz="2080">
                <a:solidFill>
                  <a:srgbClr val="333333"/>
                </a:solidFill>
              </a:defRPr>
            </a:pPr>
            <a:endParaRPr/>
          </a:p>
          <a:p>
            <a:pPr marL="0" indent="0" defTabSz="237743">
              <a:lnSpc>
                <a:spcPct val="100000"/>
              </a:lnSpc>
              <a:spcBef>
                <a:spcPts val="600"/>
              </a:spcBef>
              <a:buSzTx/>
              <a:buNone/>
              <a:defRPr sz="2080">
                <a:solidFill>
                  <a:srgbClr val="333333"/>
                </a:solidFill>
              </a:defRPr>
            </a:pPr>
            <a:endParaRPr>
              <a:solidFill>
                <a:srgbClr val="000000"/>
              </a:solidFill>
              <a:latin typeface="Times Roman"/>
              <a:ea typeface="Times Roman"/>
              <a:cs typeface="Times Roman"/>
              <a:sym typeface="Times Roman"/>
            </a:endParaRPr>
          </a:p>
          <a:p>
            <a:pPr marL="0" indent="0" defTabSz="237743">
              <a:lnSpc>
                <a:spcPct val="100000"/>
              </a:lnSpc>
              <a:spcBef>
                <a:spcPts val="600"/>
              </a:spcBef>
              <a:buSzTx/>
              <a:buNone/>
              <a:defRPr sz="1300">
                <a:solidFill>
                  <a:srgbClr val="333333"/>
                </a:solidFill>
              </a:defRPr>
            </a:pPr>
            <a:endParaRPr>
              <a:solidFill>
                <a:srgbClr val="000000"/>
              </a:solidFill>
              <a:latin typeface="Times Roman"/>
              <a:ea typeface="Times Roman"/>
              <a:cs typeface="Times Roman"/>
              <a:sym typeface="Times Roman"/>
            </a:endParaRPr>
          </a:p>
          <a:p>
            <a:pPr marL="0" indent="0" defTabSz="237743">
              <a:lnSpc>
                <a:spcPct val="100000"/>
              </a:lnSpc>
              <a:spcBef>
                <a:spcPts val="600"/>
              </a:spcBef>
              <a:buSzTx/>
              <a:buNone/>
              <a:defRPr sz="1300">
                <a:solidFill>
                  <a:srgbClr val="333333"/>
                </a:solidFill>
              </a:defRPr>
            </a:pPr>
            <a:endParaRPr>
              <a:solidFill>
                <a:srgbClr val="000000"/>
              </a:solidFill>
              <a:latin typeface="Times Roman"/>
              <a:ea typeface="Times Roman"/>
              <a:cs typeface="Times Roman"/>
              <a:sym typeface="Times Roman"/>
            </a:endParaRPr>
          </a:p>
          <a:p>
            <a:pPr marL="0" indent="0" defTabSz="237743">
              <a:lnSpc>
                <a:spcPct val="100000"/>
              </a:lnSpc>
              <a:spcBef>
                <a:spcPts val="600"/>
              </a:spcBef>
              <a:buSzTx/>
              <a:buNone/>
              <a:defRPr sz="1300">
                <a:solidFill>
                  <a:srgbClr val="333333"/>
                </a:solidFill>
              </a:defRPr>
            </a:pPr>
            <a:endParaRPr>
              <a:solidFill>
                <a:srgbClr val="000000"/>
              </a:solidFill>
              <a:latin typeface="Times Roman"/>
              <a:ea typeface="Times Roman"/>
              <a:cs typeface="Times Roman"/>
              <a:sym typeface="Times Roman"/>
            </a:endParaRPr>
          </a:p>
          <a:p>
            <a:pPr marL="0" indent="0" defTabSz="237743">
              <a:lnSpc>
                <a:spcPct val="100000"/>
              </a:lnSpc>
              <a:spcBef>
                <a:spcPts val="600"/>
              </a:spcBef>
              <a:buSzTx/>
              <a:buNone/>
              <a:defRPr sz="1300">
                <a:solidFill>
                  <a:srgbClr val="333333"/>
                </a:solidFill>
              </a:defRPr>
            </a:pPr>
            <a:endParaRPr>
              <a:solidFill>
                <a:srgbClr val="000000"/>
              </a:solidFill>
              <a:latin typeface="Times Roman"/>
              <a:ea typeface="Times Roman"/>
              <a:cs typeface="Times Roman"/>
              <a:sym typeface="Times Roman"/>
            </a:endParaRPr>
          </a:p>
        </p:txBody>
      </p:sp>
      <p:sp>
        <p:nvSpPr>
          <p:cNvPr id="174" name="Morebot Scout"/>
          <p:cNvSpPr txBox="1">
            <a:spLocks noGrp="1"/>
          </p:cNvSpPr>
          <p:nvPr>
            <p:ph type="title"/>
          </p:nvPr>
        </p:nvSpPr>
        <p:spPr>
          <a:prstGeom prst="rect">
            <a:avLst/>
          </a:prstGeom>
        </p:spPr>
        <p:txBody>
          <a:bodyPr/>
          <a:lstStyle/>
          <a:p>
            <a:r>
              <a:t>Morebot Scout</a:t>
            </a:r>
          </a:p>
        </p:txBody>
      </p:sp>
      <p:pic>
        <p:nvPicPr>
          <p:cNvPr id="175" name="Capture d’écran 2021-04-01 à 20.27.06.png" descr="Capture d’écran 2021-04-01 à 20.27.06.png"/>
          <p:cNvPicPr>
            <a:picLocks noChangeAspect="1"/>
          </p:cNvPicPr>
          <p:nvPr/>
        </p:nvPicPr>
        <p:blipFill>
          <a:blip r:embed="rId2">
            <a:extLst/>
          </a:blip>
          <a:stretch>
            <a:fillRect/>
          </a:stretch>
        </p:blipFill>
        <p:spPr>
          <a:xfrm>
            <a:off x="14454218" y="5898938"/>
            <a:ext cx="7493733" cy="440553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Moorebot Scout - Monitor Discover Explore.mp4" descr="Moorebot Scout - Monitor Discover Explore.mp4"/>
          <p:cNvPicPr>
            <a:picLocks/>
          </p:cNvPicPr>
          <p:nvPr>
            <a:videoFile r:link="rId1"/>
            <p:extLst>
              <p:ext uri="{DAA4B4D4-6D71-4841-9C94-3DE7FCFB9230}">
                <p14:media xmlns:p14="http://schemas.microsoft.com/office/powerpoint/2010/main" xmlns:a14="http://schemas.microsoft.com/office/drawing/2010/main" xmlns:m="http://schemas.openxmlformats.org/officeDocument/2006/math" xmlns="" r:embed="rId3"/>
              </p:ext>
            </p:extLst>
          </p:nvPr>
        </p:nvPicPr>
        <p:blipFill>
          <a:blip r:embed="rId4">
            <a:extLst/>
          </a:blip>
          <a:stretch>
            <a:fillRect/>
          </a:stretch>
        </p:blipFill>
        <p:spPr>
          <a:xfrm>
            <a:off x="4064000" y="2580179"/>
            <a:ext cx="16256000" cy="9144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73" fill="hold"/>
                                        <p:tgtEl>
                                          <p:spTgt spid="1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77"/>
                </p:tgtEl>
              </p:cMediaNode>
            </p:video>
            <p:seq concurrent="1" prevAc="none" nextAc="seek">
              <p:cTn id="8" restart="whenNotActive" fill="hold" evtFilter="cancelBubble" nodeType="interactiveSeq">
                <p:stCondLst>
                  <p:cond evt="onClick" delay="0">
                    <p:tgtEl>
                      <p:spTgt spid="17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7"/>
                                        </p:tgtEl>
                                      </p:cBhvr>
                                    </p:cmd>
                                  </p:childTnLst>
                                </p:cTn>
                              </p:par>
                            </p:childTnLst>
                          </p:cTn>
                        </p:par>
                      </p:childTnLst>
                    </p:cTn>
                  </p:par>
                </p:childTnLst>
              </p:cTn>
              <p:nextCondLst>
                <p:cond evt="onClick" delay="0">
                  <p:tgtEl>
                    <p:spTgt spid="17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L’Oréa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L’Oréal</a:t>
            </a:r>
          </a:p>
        </p:txBody>
      </p:sp>
      <p:sp>
        <p:nvSpPr>
          <p:cNvPr id="180" name="L’Oréal a dévoilé Yves Saint Laurent Beauté Rouge Sur Mesure Powered by Perso,  le nec plus ultra en matière de personnalisation des couleurs de rouges à lèvres.…"/>
          <p:cNvSpPr txBox="1">
            <a:spLocks noGrp="1"/>
          </p:cNvSpPr>
          <p:nvPr>
            <p:ph type="body" sz="half" idx="1"/>
          </p:nvPr>
        </p:nvSpPr>
        <p:spPr>
          <a:xfrm>
            <a:off x="1206500" y="3547008"/>
            <a:ext cx="9779000" cy="8256631"/>
          </a:xfrm>
          <a:prstGeom prst="rect">
            <a:avLst/>
          </a:prstGeom>
        </p:spPr>
        <p:txBody>
          <a:bodyPr/>
          <a:lstStyle/>
          <a:p>
            <a:pPr marL="0" indent="0" defTabSz="397763">
              <a:lnSpc>
                <a:spcPct val="100000"/>
              </a:lnSpc>
              <a:spcBef>
                <a:spcPts val="0"/>
              </a:spcBef>
              <a:buSzTx/>
              <a:buNone/>
              <a:defRPr sz="1392">
                <a:solidFill>
                  <a:srgbClr val="525252"/>
                </a:solidFill>
                <a:latin typeface="Helvetica"/>
                <a:ea typeface="Helvetica"/>
                <a:cs typeface="Helvetica"/>
                <a:sym typeface="Helvetica"/>
              </a:defRPr>
            </a:pPr>
            <a:endParaRPr/>
          </a:p>
          <a:p>
            <a:pPr marL="0" indent="0" defTabSz="397763">
              <a:lnSpc>
                <a:spcPct val="100000"/>
              </a:lnSpc>
              <a:spcBef>
                <a:spcPts val="0"/>
              </a:spcBef>
              <a:buSzTx/>
              <a:buNone/>
              <a:defRPr sz="1392">
                <a:latin typeface="Helvetica"/>
                <a:ea typeface="Helvetica"/>
                <a:cs typeface="Helvetica"/>
                <a:sym typeface="Helvetica"/>
              </a:defRPr>
            </a:pPr>
            <a:endParaRPr/>
          </a:p>
          <a:p>
            <a:pPr marL="0" indent="0" defTabSz="397763">
              <a:lnSpc>
                <a:spcPct val="100000"/>
              </a:lnSpc>
              <a:spcBef>
                <a:spcPts val="0"/>
              </a:spcBef>
              <a:buSzTx/>
              <a:buNone/>
              <a:defRPr sz="2784">
                <a:latin typeface="Helvetica"/>
                <a:ea typeface="Helvetica"/>
                <a:cs typeface="Helvetica"/>
                <a:sym typeface="Helvetica"/>
              </a:defRPr>
            </a:pPr>
            <a:r>
              <a:t>L’Oréal a dévoilé </a:t>
            </a:r>
            <a:r>
              <a:rPr b="1"/>
              <a:t>Yves Saint Laurent Beauté Rouge Sur Mesure Powered by Perso</a:t>
            </a:r>
            <a:r>
              <a:t>,  le nec plus ultra en matière de personnalisation des couleurs de rouges à lèvres.</a:t>
            </a:r>
          </a:p>
          <a:p>
            <a:pPr marL="0" indent="0" defTabSz="397763">
              <a:lnSpc>
                <a:spcPct val="100000"/>
              </a:lnSpc>
              <a:spcBef>
                <a:spcPts val="0"/>
              </a:spcBef>
              <a:buSzTx/>
              <a:buNone/>
              <a:defRPr sz="2784">
                <a:latin typeface="Helvetica"/>
                <a:ea typeface="Helvetica"/>
                <a:cs typeface="Helvetica"/>
                <a:sym typeface="Helvetica"/>
              </a:defRPr>
            </a:pPr>
            <a:endParaRPr/>
          </a:p>
          <a:p>
            <a:pPr marL="0" indent="0" defTabSz="397763">
              <a:lnSpc>
                <a:spcPct val="100000"/>
              </a:lnSpc>
              <a:spcBef>
                <a:spcPts val="0"/>
              </a:spcBef>
              <a:buSzTx/>
              <a:buNone/>
              <a:defRPr sz="2784">
                <a:latin typeface="Helvetica"/>
                <a:ea typeface="Helvetica"/>
                <a:cs typeface="Helvetica"/>
                <a:sym typeface="Helvetica"/>
              </a:defRPr>
            </a:pPr>
            <a:endParaRPr/>
          </a:p>
          <a:p>
            <a:pPr marL="0" indent="0" defTabSz="397763">
              <a:lnSpc>
                <a:spcPct val="100000"/>
              </a:lnSpc>
              <a:spcBef>
                <a:spcPts val="0"/>
              </a:spcBef>
              <a:buSzTx/>
              <a:buNone/>
              <a:defRPr sz="2784">
                <a:latin typeface="Helvetica"/>
                <a:ea typeface="Helvetica"/>
                <a:cs typeface="Helvetica"/>
                <a:sym typeface="Helvetica"/>
              </a:defRPr>
            </a:pPr>
            <a:r>
              <a:t>PRIX:</a:t>
            </a:r>
          </a:p>
          <a:p>
            <a:pPr marL="0" indent="0" defTabSz="397763">
              <a:lnSpc>
                <a:spcPct val="100000"/>
              </a:lnSpc>
              <a:spcBef>
                <a:spcPts val="0"/>
              </a:spcBef>
              <a:buSzTx/>
              <a:buNone/>
              <a:defRPr sz="2784">
                <a:latin typeface="Helvetica"/>
                <a:ea typeface="Helvetica"/>
                <a:cs typeface="Helvetica"/>
                <a:sym typeface="Helvetica"/>
              </a:defRPr>
            </a:pPr>
            <a:r>
              <a:t>Le Perso de L'Oréal sera dans un premier temps disponible aux États-Unis uniquement au prix de 299 dollars et chaque cartouche est vendue seule à 100 dollars. </a:t>
            </a:r>
          </a:p>
          <a:p>
            <a:pPr marL="0" indent="0" defTabSz="397763">
              <a:lnSpc>
                <a:spcPts val="5600"/>
              </a:lnSpc>
              <a:spcBef>
                <a:spcPts val="1700"/>
              </a:spcBef>
              <a:buSzTx/>
              <a:buNone/>
              <a:defRPr sz="2784">
                <a:latin typeface="Helvetica"/>
                <a:ea typeface="Helvetica"/>
                <a:cs typeface="Helvetica"/>
                <a:sym typeface="Helvetica"/>
              </a:defRPr>
            </a:pPr>
            <a:endParaRPr/>
          </a:p>
          <a:p>
            <a:pPr marL="0" indent="0" defTabSz="397763">
              <a:lnSpc>
                <a:spcPts val="5600"/>
              </a:lnSpc>
              <a:spcBef>
                <a:spcPts val="1700"/>
              </a:spcBef>
              <a:buSzTx/>
              <a:buNone/>
              <a:defRPr sz="2784">
                <a:latin typeface="Helvetica"/>
                <a:ea typeface="Helvetica"/>
                <a:cs typeface="Helvetica"/>
                <a:sym typeface="Helvetica"/>
              </a:defRPr>
            </a:pPr>
            <a:r>
              <a:t>La technologie Perso permet également de créer des formules personnalisées pour les soins de la peau et le fond de teint. Ces fonctionnalités seront lancées plus tard en 2021.</a:t>
            </a:r>
          </a:p>
          <a:p>
            <a:pPr marL="0" indent="0" defTabSz="397763">
              <a:lnSpc>
                <a:spcPts val="5600"/>
              </a:lnSpc>
              <a:spcBef>
                <a:spcPts val="1700"/>
              </a:spcBef>
              <a:buSzTx/>
              <a:buNone/>
              <a:defRPr sz="2784">
                <a:latin typeface="Helvetica"/>
                <a:ea typeface="Helvetica"/>
                <a:cs typeface="Helvetica"/>
                <a:sym typeface="Helvetica"/>
              </a:defRPr>
            </a:pPr>
            <a:endParaRPr/>
          </a:p>
          <a:p>
            <a:pPr marL="0" indent="0" defTabSz="397763">
              <a:lnSpc>
                <a:spcPts val="5600"/>
              </a:lnSpc>
              <a:spcBef>
                <a:spcPts val="1700"/>
              </a:spcBef>
              <a:buSzTx/>
              <a:buNone/>
              <a:defRPr sz="2784">
                <a:latin typeface="Helvetica"/>
                <a:ea typeface="Helvetica"/>
                <a:cs typeface="Helvetica"/>
                <a:sym typeface="Helvetica"/>
              </a:defRPr>
            </a:pPr>
            <a:endParaRPr/>
          </a:p>
          <a:p>
            <a:pPr marL="0" indent="0" defTabSz="397763">
              <a:lnSpc>
                <a:spcPts val="3900"/>
              </a:lnSpc>
              <a:spcBef>
                <a:spcPts val="1700"/>
              </a:spcBef>
              <a:buSzTx/>
              <a:buNone/>
              <a:defRPr sz="1392">
                <a:solidFill>
                  <a:srgbClr val="525252"/>
                </a:solidFill>
                <a:latin typeface="Helvetica"/>
                <a:ea typeface="Helvetica"/>
                <a:cs typeface="Helvetica"/>
                <a:sym typeface="Helvetica"/>
              </a:defRPr>
            </a:pPr>
            <a:endParaRPr/>
          </a:p>
        </p:txBody>
      </p:sp>
      <p:sp>
        <p:nvSpPr>
          <p:cNvPr id="181" name="Perso"/>
          <p:cNvSpPr txBox="1">
            <a:spLocks noGrp="1"/>
          </p:cNvSpPr>
          <p:nvPr>
            <p:ph type="title"/>
          </p:nvPr>
        </p:nvSpPr>
        <p:spPr>
          <a:prstGeom prst="rect">
            <a:avLst/>
          </a:prstGeom>
        </p:spPr>
        <p:txBody>
          <a:bodyPr/>
          <a:lstStyle/>
          <a:p>
            <a:r>
              <a:t>Perso</a:t>
            </a:r>
          </a:p>
        </p:txBody>
      </p:sp>
      <p:pic>
        <p:nvPicPr>
          <p:cNvPr id="182" name="Capture d’écran 2021-04-01 à 21.14.52.png" descr="Capture d’écran 2021-04-01 à 21.14.52.png"/>
          <p:cNvPicPr>
            <a:picLocks noChangeAspect="1"/>
          </p:cNvPicPr>
          <p:nvPr/>
        </p:nvPicPr>
        <p:blipFill>
          <a:blip r:embed="rId2">
            <a:extLst/>
          </a:blip>
          <a:stretch>
            <a:fillRect/>
          </a:stretch>
        </p:blipFill>
        <p:spPr>
          <a:xfrm>
            <a:off x="12986184" y="7609433"/>
            <a:ext cx="3264560" cy="4026605"/>
          </a:xfrm>
          <a:prstGeom prst="rect">
            <a:avLst/>
          </a:prstGeom>
          <a:ln w="12700">
            <a:miter lim="400000"/>
          </a:ln>
        </p:spPr>
      </p:pic>
      <p:pic>
        <p:nvPicPr>
          <p:cNvPr id="183" name="Capture d’écran 2021-04-01 à 21.33.17.png" descr="Capture d’écran 2021-04-01 à 21.33.17.png"/>
          <p:cNvPicPr>
            <a:picLocks noChangeAspect="1"/>
          </p:cNvPicPr>
          <p:nvPr/>
        </p:nvPicPr>
        <p:blipFill>
          <a:blip r:embed="rId3">
            <a:extLst/>
          </a:blip>
          <a:stretch>
            <a:fillRect/>
          </a:stretch>
        </p:blipFill>
        <p:spPr>
          <a:xfrm>
            <a:off x="17130380" y="1327504"/>
            <a:ext cx="6224360" cy="11060992"/>
          </a:xfrm>
          <a:prstGeom prst="rect">
            <a:avLst/>
          </a:prstGeom>
          <a:ln w="25400">
            <a:miter lim="400000"/>
          </a:ln>
          <a:effectLst>
            <a:reflection stA="50000" endPos="40000" dir="5400000" sy="-100000" algn="bl" rotWithShape="0"/>
          </a:effectLst>
        </p:spPr>
      </p:pic>
      <p:pic>
        <p:nvPicPr>
          <p:cNvPr id="184" name="Capture d’écran 2021-04-01 à 21.15.17.png" descr="Capture d’écran 2021-04-01 à 21.15.17.png"/>
          <p:cNvPicPr>
            <a:picLocks noChangeAspect="1"/>
          </p:cNvPicPr>
          <p:nvPr/>
        </p:nvPicPr>
        <p:blipFill>
          <a:blip r:embed="rId4">
            <a:extLst/>
          </a:blip>
          <a:stretch>
            <a:fillRect/>
          </a:stretch>
        </p:blipFill>
        <p:spPr>
          <a:xfrm>
            <a:off x="13649645" y="3220781"/>
            <a:ext cx="3159546" cy="3897076"/>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Rouge Sur Mesure Personal Lipstick Shade Creator YSL BEAUTY.mp4" descr="Rouge Sur Mesure Personal Lipstick Shade Creator YSL BEAUTY.mp4"/>
          <p:cNvPicPr>
            <a:picLocks/>
          </p:cNvPicPr>
          <p:nvPr>
            <a:videoFile r:link="rId1"/>
            <p:extLst>
              <p:ext uri="{DAA4B4D4-6D71-4841-9C94-3DE7FCFB9230}">
                <p14:media xmlns:p14="http://schemas.microsoft.com/office/powerpoint/2010/main" xmlns:a14="http://schemas.microsoft.com/office/drawing/2010/main" xmlns:m="http://schemas.openxmlformats.org/officeDocument/2006/math" xmlns="" r:embed="rId3"/>
              </p:ext>
            </p:extLst>
          </p:nvPr>
        </p:nvPicPr>
        <p:blipFill>
          <a:blip r:embed="rId4">
            <a:extLst/>
          </a:blip>
          <a:stretch>
            <a:fillRect/>
          </a:stretch>
        </p:blipFill>
        <p:spPr>
          <a:xfrm>
            <a:off x="3644665" y="2070550"/>
            <a:ext cx="16256001" cy="9144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12" fill="hold"/>
                                        <p:tgtEl>
                                          <p:spTgt spid="18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86"/>
                </p:tgtEl>
              </p:cMediaNode>
            </p:video>
            <p:seq concurrent="1" prevAc="none" nextAc="seek">
              <p:cTn id="8" restart="whenNotActive" fill="hold" evtFilter="cancelBubble" nodeType="interactiveSeq">
                <p:stCondLst>
                  <p:cond evt="onClick" delay="0">
                    <p:tgtEl>
                      <p:spTgt spid="18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6"/>
                                        </p:tgtEl>
                                      </p:cBhvr>
                                    </p:cmd>
                                  </p:childTnLst>
                                </p:cTn>
                              </p:par>
                            </p:childTnLst>
                          </p:cTn>
                        </p:par>
                      </p:childTnLst>
                    </p:cTn>
                  </p:par>
                </p:childTnLst>
              </p:cTn>
              <p:nextCondLst>
                <p:cond evt="onClick" delay="0">
                  <p:tgtEl>
                    <p:spTgt spid="186"/>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367</Words>
  <PresentationFormat>Personnalisé</PresentationFormat>
  <Paragraphs>64</Paragraphs>
  <Slides>13</Slides>
  <Notes>0</Notes>
  <HiddenSlides>0</HiddenSlides>
  <MMClips>5</MMClips>
  <ScaleCrop>false</ScaleCrop>
  <HeadingPairs>
    <vt:vector size="4" baseType="variant">
      <vt:variant>
        <vt:lpstr>Thème</vt:lpstr>
      </vt:variant>
      <vt:variant>
        <vt:i4>1</vt:i4>
      </vt:variant>
      <vt:variant>
        <vt:lpstr>Titres des diapositives</vt:lpstr>
      </vt:variant>
      <vt:variant>
        <vt:i4>13</vt:i4>
      </vt:variant>
    </vt:vector>
  </HeadingPairs>
  <TitlesOfParts>
    <vt:vector size="14" baseType="lpstr">
      <vt:lpstr>21_BasicWhite</vt:lpstr>
      <vt:lpstr>Innovation Technologique</vt:lpstr>
      <vt:lpstr>Innovation technologique </vt:lpstr>
      <vt:lpstr>The Hazel project</vt:lpstr>
      <vt:lpstr>Bot Andy</vt:lpstr>
      <vt:lpstr>Diapositive 5</vt:lpstr>
      <vt:lpstr>Morebot Scout</vt:lpstr>
      <vt:lpstr>Diapositive 7</vt:lpstr>
      <vt:lpstr>Perso</vt:lpstr>
      <vt:lpstr>Diapositive 9</vt:lpstr>
      <vt:lpstr>Diapositive 10</vt:lpstr>
      <vt:lpstr>Ebo, l’ami des chats</vt:lpstr>
      <vt:lpstr>Diapositive 12</vt:lpstr>
      <vt:lpstr>Merci beaucoup!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Technologique</dc:title>
  <dc:creator>Personnel</dc:creator>
  <cp:lastModifiedBy>Personnel</cp:lastModifiedBy>
  <cp:revision>1</cp:revision>
  <dcterms:modified xsi:type="dcterms:W3CDTF">2021-04-06T06:51:35Z</dcterms:modified>
</cp:coreProperties>
</file>